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344" r:id="rId2"/>
    <p:sldId id="391" r:id="rId3"/>
    <p:sldId id="408" r:id="rId4"/>
    <p:sldId id="405" r:id="rId5"/>
    <p:sldId id="406" r:id="rId6"/>
    <p:sldId id="407" r:id="rId7"/>
    <p:sldId id="348" r:id="rId8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0031"/>
    <a:srgbClr val="009999"/>
    <a:srgbClr val="093D91"/>
    <a:srgbClr val="3366CC"/>
    <a:srgbClr val="CCECFF"/>
    <a:srgbClr val="663300"/>
    <a:srgbClr val="FFCC66"/>
    <a:srgbClr val="A63A22"/>
    <a:srgbClr val="FFF2CC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23" autoAdjust="0"/>
    <p:restoredTop sz="79003" autoAdjust="0"/>
  </p:normalViewPr>
  <p:slideViewPr>
    <p:cSldViewPr showGuides="1">
      <p:cViewPr varScale="1">
        <p:scale>
          <a:sx n="63" d="100"/>
          <a:sy n="63" d="100"/>
        </p:scale>
        <p:origin x="1336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2021/5/12</a:t>
            </a:fld>
            <a:endParaRPr lang="zh-CN" altLang="en-US" strike="noStrike" noProof="1"/>
          </a:p>
        </p:txBody>
      </p:sp>
      <p:sp>
        <p:nvSpPr>
          <p:cNvPr id="512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25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 indent="0"/>
            <a:r>
              <a:rPr lang="zh-CN" altLang="en-US"/>
              <a:t>第二级</a:t>
            </a:r>
          </a:p>
          <a:p>
            <a:pPr lvl="2" indent="0"/>
            <a:r>
              <a:rPr lang="zh-CN" altLang="en-US"/>
              <a:t>第三级</a:t>
            </a:r>
          </a:p>
          <a:p>
            <a:pPr lvl="3" indent="0"/>
            <a:r>
              <a:rPr lang="zh-CN" altLang="en-US"/>
              <a:t>第四级</a:t>
            </a:r>
          </a:p>
          <a:p>
            <a:pPr lvl="4" indent="0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56D413-F918-4CA3-9B39-151C72C323A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569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三个保研：支教、普通、特别推免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3143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三个保研：支教、普通、特别推免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0032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9929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5321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0034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56D413-F918-4CA3-9B39-151C72C323A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378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37735" y="981075"/>
            <a:ext cx="2060178" cy="5145088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981075"/>
            <a:ext cx="6061104" cy="514508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2276475"/>
            <a:ext cx="4032504" cy="38496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2276475"/>
            <a:ext cx="4032504" cy="384968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  <a:p>
            <a:pPr lvl="1" fontAlgn="base"/>
            <a:r>
              <a:rPr lang="zh-CN" altLang="en-US" strike="noStrike" noProof="1" smtClean="0"/>
              <a:t>第二级</a:t>
            </a:r>
          </a:p>
          <a:p>
            <a:pPr lvl="2" fontAlgn="base"/>
            <a:r>
              <a:rPr lang="zh-CN" altLang="en-US" strike="noStrike" noProof="1" smtClean="0"/>
              <a:t>第三级</a:t>
            </a:r>
          </a:p>
          <a:p>
            <a:pPr lvl="3" fontAlgn="base"/>
            <a:r>
              <a:rPr lang="zh-CN" altLang="en-US" strike="noStrike" noProof="1" smtClean="0"/>
              <a:t>第四级</a:t>
            </a:r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68313" y="981075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457200" y="2276475"/>
            <a:ext cx="8229600" cy="384968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 indent="-285750"/>
            <a:r>
              <a:rPr lang="zh-CN" altLang="en-US" dirty="0"/>
              <a:t>第二级</a:t>
            </a:r>
          </a:p>
          <a:p>
            <a:pPr lvl="2" indent="-228600"/>
            <a:r>
              <a:rPr lang="zh-CN" altLang="en-US" dirty="0"/>
              <a:t>第三级</a:t>
            </a:r>
          </a:p>
          <a:p>
            <a:pPr lvl="3" indent="-228600"/>
            <a:r>
              <a:rPr lang="zh-CN" altLang="en-US" dirty="0"/>
              <a:t>第四级</a:t>
            </a:r>
          </a:p>
          <a:p>
            <a:pPr lvl="4" indent="-228600"/>
            <a:r>
              <a:rPr lang="zh-CN" altLang="en-US" dirty="0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000" b="1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306"/>
          <a:stretch/>
        </p:blipFill>
        <p:spPr>
          <a:xfrm>
            <a:off x="0" y="1700808"/>
            <a:ext cx="9144000" cy="3483866"/>
          </a:xfrm>
          <a:prstGeom prst="rect">
            <a:avLst/>
          </a:prstGeom>
          <a:noFill/>
        </p:spPr>
      </p:pic>
      <p:sp>
        <p:nvSpPr>
          <p:cNvPr id="3" name="矩形 2"/>
          <p:cNvSpPr/>
          <p:nvPr/>
        </p:nvSpPr>
        <p:spPr>
          <a:xfrm>
            <a:off x="-180528" y="1700808"/>
            <a:ext cx="9433048" cy="3483866"/>
          </a:xfrm>
          <a:prstGeom prst="rect">
            <a:avLst/>
          </a:prstGeom>
          <a:solidFill>
            <a:schemeClr val="bg1">
              <a:lumMod val="9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文本框 92"/>
          <p:cNvSpPr txBox="1"/>
          <p:nvPr/>
        </p:nvSpPr>
        <p:spPr>
          <a:xfrm>
            <a:off x="1331640" y="2492896"/>
            <a:ext cx="7056784" cy="745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zh-CN" altLang="en-US" sz="4000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三教授保研经验分享</a:t>
            </a:r>
            <a:endParaRPr lang="zh-CN" altLang="en-US" sz="4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3275856" y="3717032"/>
            <a:ext cx="396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kern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分享人：刘颖凡</a:t>
            </a:r>
            <a:r>
              <a:rPr lang="en-US" altLang="zh-CN" sz="2000" b="1" kern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kern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kern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魏如蓝</a:t>
            </a:r>
            <a:endParaRPr lang="zh-CN" altLang="en-US" sz="2000" b="1" kern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907704" y="3358793"/>
            <a:ext cx="5904656" cy="87878"/>
            <a:chOff x="1093735" y="3344453"/>
            <a:chExt cx="5388259" cy="83680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1093735" y="3415907"/>
              <a:ext cx="5388259" cy="12226"/>
            </a:xfrm>
            <a:prstGeom prst="line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1093735" y="3344453"/>
              <a:ext cx="5388259" cy="17914"/>
            </a:xfrm>
            <a:prstGeom prst="line">
              <a:avLst/>
            </a:prstGeom>
            <a:ln w="31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图片 3076" descr="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157" y="5373216"/>
            <a:ext cx="936501" cy="936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535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330401" y="1227168"/>
            <a:ext cx="54738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latin typeface="华文隶书" panose="02010800040101010101" pitchFamily="2" charset="-122"/>
                <a:ea typeface="华文隶书" panose="02010800040101010101" pitchFamily="2" charset="-122"/>
              </a:rPr>
              <a:t>三</a:t>
            </a:r>
            <a:r>
              <a:rPr lang="zh-CN" altLang="en-US" sz="2600" b="1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教授（</a:t>
            </a:r>
            <a:r>
              <a:rPr lang="zh-CN" altLang="en-US" sz="2600" b="1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特别推</a:t>
            </a:r>
            <a:r>
              <a:rPr lang="zh-CN" altLang="en-US" sz="2600" b="1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免程序）介绍</a:t>
            </a:r>
            <a:endParaRPr lang="zh-CN" altLang="en-US" sz="2600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95536" y="1175005"/>
            <a:ext cx="658604" cy="614356"/>
            <a:chOff x="167219" y="1623551"/>
            <a:chExt cx="1018644" cy="962487"/>
          </a:xfrm>
        </p:grpSpPr>
        <p:sp>
          <p:nvSpPr>
            <p:cNvPr id="15" name="矩形 14"/>
            <p:cNvSpPr/>
            <p:nvPr/>
          </p:nvSpPr>
          <p:spPr>
            <a:xfrm>
              <a:off x="167219" y="1623551"/>
              <a:ext cx="757238" cy="757238"/>
            </a:xfrm>
            <a:prstGeom prst="rect">
              <a:avLst/>
            </a:prstGeom>
            <a:pattFill prst="wdDnDiag">
              <a:fgClr>
                <a:srgbClr val="A63A2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428625" y="1828800"/>
              <a:ext cx="757238" cy="757238"/>
            </a:xfrm>
            <a:prstGeom prst="rect">
              <a:avLst/>
            </a:prstGeom>
            <a:solidFill>
              <a:srgbClr val="A63A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 smtClean="0"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  <a:endParaRPr lang="zh-CN" altLang="en-US" sz="2800" b="1" dirty="0">
                <a:latin typeface="Cambria" panose="02040503050406030204" pitchFamily="18" charset="0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7" name="直接连接符 16"/>
          <p:cNvCxnSpPr/>
          <p:nvPr/>
        </p:nvCxnSpPr>
        <p:spPr>
          <a:xfrm>
            <a:off x="1259632" y="1789361"/>
            <a:ext cx="5040560" cy="0"/>
          </a:xfrm>
          <a:prstGeom prst="line">
            <a:avLst/>
          </a:prstGeom>
          <a:ln w="19050">
            <a:solidFill>
              <a:srgbClr val="DABA6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420888"/>
            <a:ext cx="6383716" cy="292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1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330401" y="1227168"/>
            <a:ext cx="54738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latin typeface="华文隶书" panose="02010800040101010101" pitchFamily="2" charset="-122"/>
                <a:ea typeface="华文隶书" panose="02010800040101010101" pitchFamily="2" charset="-122"/>
              </a:rPr>
              <a:t>三</a:t>
            </a:r>
            <a:r>
              <a:rPr lang="zh-CN" altLang="en-US" sz="2600" b="1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教授（</a:t>
            </a:r>
            <a:r>
              <a:rPr lang="zh-CN" altLang="en-US" sz="2600" b="1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特别推</a:t>
            </a:r>
            <a:r>
              <a:rPr lang="zh-CN" altLang="en-US" sz="2600" b="1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免程序）介绍</a:t>
            </a:r>
            <a:endParaRPr lang="zh-CN" altLang="en-US" sz="2600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95536" y="1175005"/>
            <a:ext cx="658604" cy="614356"/>
            <a:chOff x="167219" y="1623551"/>
            <a:chExt cx="1018644" cy="962487"/>
          </a:xfrm>
        </p:grpSpPr>
        <p:sp>
          <p:nvSpPr>
            <p:cNvPr id="15" name="矩形 14"/>
            <p:cNvSpPr/>
            <p:nvPr/>
          </p:nvSpPr>
          <p:spPr>
            <a:xfrm>
              <a:off x="167219" y="1623551"/>
              <a:ext cx="757238" cy="757238"/>
            </a:xfrm>
            <a:prstGeom prst="rect">
              <a:avLst/>
            </a:prstGeom>
            <a:pattFill prst="wdDnDiag">
              <a:fgClr>
                <a:srgbClr val="A63A2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428625" y="1828800"/>
              <a:ext cx="757238" cy="757238"/>
            </a:xfrm>
            <a:prstGeom prst="rect">
              <a:avLst/>
            </a:prstGeom>
            <a:solidFill>
              <a:srgbClr val="A63A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 smtClean="0"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  <a:endParaRPr lang="zh-CN" altLang="en-US" sz="2800" b="1" dirty="0">
                <a:latin typeface="Cambria" panose="02040503050406030204" pitchFamily="18" charset="0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7" name="直接连接符 16"/>
          <p:cNvCxnSpPr/>
          <p:nvPr/>
        </p:nvCxnSpPr>
        <p:spPr>
          <a:xfrm>
            <a:off x="1259632" y="1789361"/>
            <a:ext cx="5040560" cy="0"/>
          </a:xfrm>
          <a:prstGeom prst="line">
            <a:avLst/>
          </a:prstGeom>
          <a:ln w="19050">
            <a:solidFill>
              <a:srgbClr val="DABA6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55596" y="3958337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在普通推免中遗憾失利同学的二次机会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55596" y="4480550"/>
            <a:ext cx="7776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与各学院推选出的同学竞争，</a:t>
            </a:r>
            <a:r>
              <a:rPr lang="zh-CN" altLang="en-US" dirty="0" smtClean="0"/>
              <a:t>由</a:t>
            </a:r>
            <a:r>
              <a:rPr lang="zh-CN" altLang="en-US" dirty="0" smtClean="0"/>
              <a:t>学校</a:t>
            </a:r>
            <a:r>
              <a:rPr lang="zh-CN" altLang="en-US" dirty="0" smtClean="0"/>
              <a:t>组织最后的面试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555596" y="3436124"/>
            <a:ext cx="7560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由本学院三位教授推荐即可参与，去年学院提供了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个名额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55596" y="2636912"/>
            <a:ext cx="7776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学校</a:t>
            </a:r>
            <a:r>
              <a:rPr lang="zh-CN" altLang="en-US" dirty="0"/>
              <a:t>保留少量机动名额，用于选拔具有特殊学术专长、突出专业能力和科研创新潜质的优秀学生，即特别推免程序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911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330401" y="1227168"/>
            <a:ext cx="54738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latin typeface="华文隶书" panose="02010800040101010101" pitchFamily="2" charset="-122"/>
                <a:ea typeface="华文隶书" panose="02010800040101010101" pitchFamily="2" charset="-122"/>
              </a:rPr>
              <a:t>三</a:t>
            </a:r>
            <a:r>
              <a:rPr lang="zh-CN" altLang="en-US" sz="2600" b="1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教授（</a:t>
            </a:r>
            <a:r>
              <a:rPr lang="zh-CN" altLang="en-US" sz="2600" b="1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特别推</a:t>
            </a:r>
            <a:r>
              <a:rPr lang="zh-CN" altLang="en-US" sz="2600" b="1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免程序）要求</a:t>
            </a:r>
            <a:endParaRPr lang="zh-CN" altLang="en-US" sz="2600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95536" y="1175005"/>
            <a:ext cx="658604" cy="614356"/>
            <a:chOff x="167219" y="1623551"/>
            <a:chExt cx="1018644" cy="962487"/>
          </a:xfrm>
        </p:grpSpPr>
        <p:sp>
          <p:nvSpPr>
            <p:cNvPr id="15" name="矩形 14"/>
            <p:cNvSpPr/>
            <p:nvPr/>
          </p:nvSpPr>
          <p:spPr>
            <a:xfrm>
              <a:off x="167219" y="1623551"/>
              <a:ext cx="757238" cy="757238"/>
            </a:xfrm>
            <a:prstGeom prst="rect">
              <a:avLst/>
            </a:prstGeom>
            <a:pattFill prst="wdDnDiag">
              <a:fgClr>
                <a:srgbClr val="A63A2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428625" y="1828800"/>
              <a:ext cx="757238" cy="757238"/>
            </a:xfrm>
            <a:prstGeom prst="rect">
              <a:avLst/>
            </a:prstGeom>
            <a:solidFill>
              <a:srgbClr val="A63A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2</a:t>
              </a:r>
              <a:endParaRPr lang="zh-CN" altLang="en-US" sz="2800" b="1" dirty="0">
                <a:latin typeface="Cambria" panose="02040503050406030204" pitchFamily="18" charset="0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7" name="直接连接符 16"/>
          <p:cNvCxnSpPr/>
          <p:nvPr/>
        </p:nvCxnSpPr>
        <p:spPr>
          <a:xfrm>
            <a:off x="1259632" y="1789361"/>
            <a:ext cx="5040560" cy="0"/>
          </a:xfrm>
          <a:prstGeom prst="line">
            <a:avLst/>
          </a:prstGeom>
          <a:ln w="19050">
            <a:solidFill>
              <a:srgbClr val="DABA6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39552" y="2564904"/>
            <a:ext cx="604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 smtClean="0"/>
              <a:t>硬性指标</a:t>
            </a:r>
            <a:r>
              <a:rPr lang="zh-CN" altLang="en-US" b="1" dirty="0" smtClean="0"/>
              <a:t>：转入数据学院后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GPA 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排名年级前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50%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9552" y="3140968"/>
            <a:ext cx="878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具有</a:t>
            </a:r>
            <a:r>
              <a:rPr lang="zh-CN" altLang="en-US" dirty="0"/>
              <a:t>特殊学术专长、突出科研创新潜质，取得专利、发表论文等研究</a:t>
            </a:r>
            <a:r>
              <a:rPr lang="zh-CN" altLang="en-US" dirty="0" smtClean="0"/>
              <a:t>成果</a:t>
            </a:r>
            <a:endParaRPr lang="zh-CN" altLang="en-US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539552" y="3717032"/>
            <a:ext cx="8604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专业能力突出，国家级学科竞赛二等奖及以上或省部级一等奖及以上</a:t>
            </a:r>
            <a:r>
              <a:rPr lang="zh-CN" altLang="en-US" dirty="0" smtClean="0"/>
              <a:t>获得者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55643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330401" y="1227168"/>
            <a:ext cx="54738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latin typeface="华文隶书" panose="02010800040101010101" pitchFamily="2" charset="-122"/>
                <a:ea typeface="华文隶书" panose="02010800040101010101" pitchFamily="2" charset="-122"/>
              </a:rPr>
              <a:t>三</a:t>
            </a:r>
            <a:r>
              <a:rPr lang="zh-CN" altLang="en-US" sz="2600" b="1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教授（</a:t>
            </a:r>
            <a:r>
              <a:rPr lang="zh-CN" altLang="en-US" sz="2600" b="1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特别推</a:t>
            </a:r>
            <a:r>
              <a:rPr lang="zh-CN" altLang="en-US" sz="2600" b="1" dirty="0" smtClean="0">
                <a:latin typeface="华文隶书" panose="02010800040101010101" pitchFamily="2" charset="-122"/>
                <a:ea typeface="华文隶书" panose="02010800040101010101" pitchFamily="2" charset="-122"/>
              </a:rPr>
              <a:t>免程序）流程</a:t>
            </a:r>
            <a:endParaRPr lang="zh-CN" altLang="en-US" sz="2600" b="1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95536" y="1175005"/>
            <a:ext cx="658604" cy="614356"/>
            <a:chOff x="167219" y="1623551"/>
            <a:chExt cx="1018644" cy="962487"/>
          </a:xfrm>
        </p:grpSpPr>
        <p:sp>
          <p:nvSpPr>
            <p:cNvPr id="15" name="矩形 14"/>
            <p:cNvSpPr/>
            <p:nvPr/>
          </p:nvSpPr>
          <p:spPr>
            <a:xfrm>
              <a:off x="167219" y="1623551"/>
              <a:ext cx="757238" cy="757238"/>
            </a:xfrm>
            <a:prstGeom prst="rect">
              <a:avLst/>
            </a:prstGeom>
            <a:pattFill prst="wdDnDiag">
              <a:fgClr>
                <a:srgbClr val="A63A2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428625" y="1828800"/>
              <a:ext cx="757238" cy="757238"/>
            </a:xfrm>
            <a:prstGeom prst="rect">
              <a:avLst/>
            </a:prstGeom>
            <a:solidFill>
              <a:srgbClr val="A63A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3</a:t>
              </a:r>
              <a:endParaRPr lang="zh-CN" altLang="en-US" sz="2800" b="1" dirty="0">
                <a:latin typeface="Cambria" panose="02040503050406030204" pitchFamily="18" charset="0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7" name="直接连接符 16"/>
          <p:cNvCxnSpPr/>
          <p:nvPr/>
        </p:nvCxnSpPr>
        <p:spPr>
          <a:xfrm>
            <a:off x="1259632" y="1789361"/>
            <a:ext cx="5040560" cy="0"/>
          </a:xfrm>
          <a:prstGeom prst="line">
            <a:avLst/>
          </a:prstGeom>
          <a:ln w="19050">
            <a:solidFill>
              <a:srgbClr val="DABA6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83568" y="2276872"/>
            <a:ext cx="4536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前期材料准备</a:t>
            </a:r>
            <a:endParaRPr lang="zh-CN" altLang="en-US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5004048" y="2276872"/>
            <a:ext cx="4536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面试流程</a:t>
            </a:r>
            <a:endParaRPr lang="zh-CN" altLang="en-US" sz="2000" dirty="0"/>
          </a:p>
        </p:txBody>
      </p:sp>
      <p:sp>
        <p:nvSpPr>
          <p:cNvPr id="10" name="文本框 9"/>
          <p:cNvSpPr txBox="1"/>
          <p:nvPr/>
        </p:nvSpPr>
        <p:spPr>
          <a:xfrm>
            <a:off x="884920" y="2780928"/>
            <a:ext cx="311101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kern="100" dirty="0" smtClean="0">
                <a:cs typeface="Times New Roman" panose="02020603050405020304" pitchFamily="18" charset="0"/>
              </a:rPr>
              <a:t>和保研流程一致</a:t>
            </a:r>
            <a:endParaRPr lang="en-US" altLang="zh-CN" kern="100" dirty="0" smtClean="0"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zh-CN" kern="100" dirty="0" smtClean="0">
                <a:cs typeface="Times New Roman" panose="02020603050405020304" pitchFamily="18" charset="0"/>
              </a:rPr>
              <a:t>《华东师范大学本科生特殊学术专长审核意见表》</a:t>
            </a:r>
            <a:endParaRPr lang="en-US" altLang="zh-CN" kern="100" dirty="0" smtClean="0"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kern="100" dirty="0">
                <a:cs typeface="Times New Roman" panose="02020603050405020304" pitchFamily="18" charset="0"/>
              </a:rPr>
              <a:t>三</a:t>
            </a:r>
            <a:r>
              <a:rPr lang="zh-CN" altLang="en-US" kern="100" dirty="0" smtClean="0">
                <a:cs typeface="Times New Roman" panose="02020603050405020304" pitchFamily="18" charset="0"/>
              </a:rPr>
              <a:t>封专家</a:t>
            </a:r>
            <a:r>
              <a:rPr lang="zh-CN" altLang="en-US" kern="100" dirty="0" smtClean="0">
                <a:cs typeface="Times New Roman" panose="02020603050405020304" pitchFamily="18" charset="0"/>
              </a:rPr>
              <a:t>推荐信</a:t>
            </a:r>
            <a:endParaRPr lang="en-US" altLang="zh-CN" kern="100" dirty="0" smtClean="0"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zh-CN" kern="100" dirty="0">
                <a:cs typeface="Times New Roman" panose="02020603050405020304" pitchFamily="18" charset="0"/>
              </a:rPr>
              <a:t>特殊学术专长代表性</a:t>
            </a:r>
            <a:r>
              <a:rPr lang="zh-CN" altLang="zh-CN" kern="100" dirty="0" smtClean="0">
                <a:cs typeface="Times New Roman" panose="02020603050405020304" pitchFamily="18" charset="0"/>
              </a:rPr>
              <a:t>材料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5220072" y="2780928"/>
            <a:ext cx="2826552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kern="100" dirty="0" smtClean="0">
                <a:cs typeface="Times New Roman" panose="02020603050405020304" pitchFamily="18" charset="0"/>
              </a:rPr>
              <a:t>简单自我介绍</a:t>
            </a:r>
            <a:endParaRPr lang="en-US" altLang="zh-CN" kern="100" dirty="0" smtClean="0"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kern="100" dirty="0" smtClean="0">
                <a:cs typeface="Times New Roman" panose="02020603050405020304" pitchFamily="18" charset="0"/>
              </a:rPr>
              <a:t>小组群面</a:t>
            </a:r>
            <a:endParaRPr lang="en-US" altLang="zh-CN" kern="100" dirty="0" smtClean="0"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kern="100" dirty="0" smtClean="0">
                <a:cs typeface="Times New Roman" panose="02020603050405020304" pitchFamily="18" charset="0"/>
              </a:rPr>
              <a:t>专家针对</a:t>
            </a:r>
            <a:r>
              <a:rPr lang="zh-CN" altLang="zh-CN" kern="100" dirty="0" smtClean="0">
                <a:cs typeface="Times New Roman" panose="02020603050405020304" pitchFamily="18" charset="0"/>
              </a:rPr>
              <a:t>特殊学术专长代表性材料</a:t>
            </a:r>
            <a:r>
              <a:rPr lang="zh-CN" altLang="en-US" kern="100" dirty="0" smtClean="0">
                <a:cs typeface="Times New Roman" panose="02020603050405020304" pitchFamily="18" charset="0"/>
              </a:rPr>
              <a:t>提问</a:t>
            </a:r>
            <a:endParaRPr lang="zh-CN" altLang="en-US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399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00" b="22301"/>
          <a:stretch/>
        </p:blipFill>
        <p:spPr>
          <a:xfrm>
            <a:off x="5292080" y="1421794"/>
            <a:ext cx="2951156" cy="36232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00" b="17051"/>
          <a:stretch/>
        </p:blipFill>
        <p:spPr>
          <a:xfrm>
            <a:off x="899592" y="1412776"/>
            <a:ext cx="3096344" cy="36412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07704" y="5373216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刘颖凡</a:t>
            </a:r>
            <a:endParaRPr lang="zh-CN" altLang="en-US" sz="2400" b="1" dirty="0"/>
          </a:p>
        </p:txBody>
      </p:sp>
      <p:sp>
        <p:nvSpPr>
          <p:cNvPr id="18" name="文本框 17"/>
          <p:cNvSpPr txBox="1"/>
          <p:nvPr/>
        </p:nvSpPr>
        <p:spPr>
          <a:xfrm>
            <a:off x="6228184" y="5373216"/>
            <a:ext cx="13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魏如蓝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4577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306"/>
          <a:stretch/>
        </p:blipFill>
        <p:spPr>
          <a:xfrm>
            <a:off x="0" y="2132856"/>
            <a:ext cx="9144000" cy="2376264"/>
          </a:xfrm>
          <a:prstGeom prst="rect">
            <a:avLst/>
          </a:prstGeom>
          <a:noFill/>
        </p:spPr>
      </p:pic>
      <p:sp>
        <p:nvSpPr>
          <p:cNvPr id="3" name="矩形 2"/>
          <p:cNvSpPr/>
          <p:nvPr/>
        </p:nvSpPr>
        <p:spPr>
          <a:xfrm>
            <a:off x="-180528" y="2132856"/>
            <a:ext cx="9433048" cy="2376264"/>
          </a:xfrm>
          <a:prstGeom prst="rect">
            <a:avLst/>
          </a:prstGeom>
          <a:solidFill>
            <a:schemeClr val="bg1">
              <a:lumMod val="9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文本框 92"/>
          <p:cNvSpPr txBox="1"/>
          <p:nvPr/>
        </p:nvSpPr>
        <p:spPr>
          <a:xfrm>
            <a:off x="1187624" y="2932202"/>
            <a:ext cx="705678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zh-CN" altLang="en-US" sz="5400" b="1" spc="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感谢聆听</a:t>
            </a:r>
            <a:endParaRPr lang="zh-CN" altLang="en-US" sz="5400" b="1" spc="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3076" descr="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963" y="5301208"/>
            <a:ext cx="936501" cy="936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313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2303</TotalTime>
  <Words>245</Words>
  <Application>Microsoft Office PowerPoint</Application>
  <PresentationFormat>全屏显示(4:3)</PresentationFormat>
  <Paragraphs>33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6" baseType="lpstr">
      <vt:lpstr>华文隶书</vt:lpstr>
      <vt:lpstr>宋体</vt:lpstr>
      <vt:lpstr>微软雅黑</vt:lpstr>
      <vt:lpstr>Arial</vt:lpstr>
      <vt:lpstr>Calibri</vt:lpstr>
      <vt:lpstr>Cambria</vt:lpstr>
      <vt:lpstr>Times New Roman</vt:lpstr>
      <vt:lpstr>Wingdings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华东师范大学生命科学学院</dc:title>
  <dc:creator>liuhuan</dc:creator>
  <cp:lastModifiedBy>10172100123@stu.ecnu.edu.cn</cp:lastModifiedBy>
  <cp:revision>405</cp:revision>
  <dcterms:created xsi:type="dcterms:W3CDTF">2011-06-14T05:49:02Z</dcterms:created>
  <dcterms:modified xsi:type="dcterms:W3CDTF">2021-05-12T06:01:18Z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2052-11.1.0.9198</vt:lpwstr>
  </property>
</Properties>
</file>